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5"/>
  </p:sldMasterIdLst>
  <p:notesMasterIdLst>
    <p:notesMasterId r:id="rId16"/>
  </p:notesMasterIdLst>
  <p:handoutMasterIdLst>
    <p:handoutMasterId r:id="rId17"/>
  </p:handoutMasterIdLst>
  <p:sldIdLst>
    <p:sldId id="256" r:id="rId6"/>
    <p:sldId id="258" r:id="rId7"/>
    <p:sldId id="261" r:id="rId8"/>
    <p:sldId id="263" r:id="rId9"/>
    <p:sldId id="264" r:id="rId10"/>
    <p:sldId id="266" r:id="rId11"/>
    <p:sldId id="267" r:id="rId12"/>
    <p:sldId id="265" r:id="rId13"/>
    <p:sldId id="269" r:id="rId14"/>
    <p:sldId id="268" r:id="rId15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62" autoAdjust="0"/>
    <p:restoredTop sz="94675" autoAdjust="0"/>
  </p:normalViewPr>
  <p:slideViewPr>
    <p:cSldViewPr snapToGrid="0" snapToObjects="1">
      <p:cViewPr varScale="1">
        <p:scale>
          <a:sx n="72" d="100"/>
          <a:sy n="72" d="100"/>
        </p:scale>
        <p:origin x="163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53BB5CC-E955-6B4E-BCF7-DDF792DF3BE5}" type="datetimeFigureOut">
              <a:rPr lang="en-US" smtClean="0"/>
              <a:t>10/26/2022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0C45154-BEFF-9746-8506-07D9FB889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1958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7FD2545-56DD-784B-83FB-292E823BA5C0}" type="datetimeFigureOut">
              <a:rPr lang="en-US" smtClean="0"/>
              <a:t>10/26/2022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37387E4-3F0D-F44B-A6F1-18F94D65D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40888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print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" y="-1"/>
            <a:ext cx="9144000" cy="68580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467015"/>
            <a:ext cx="7772400" cy="14700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80106"/>
            <a:ext cx="6400800" cy="112265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126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9A5AA4"/>
                </a:solidFill>
              </a:defRPr>
            </a:lvl1pPr>
          </a:lstStyle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0"/>
            <a:ext cx="8229600" cy="4019830"/>
          </a:xfr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1pPr>
          </a:lstStyle>
          <a:p>
            <a:pPr lvl="0"/>
            <a:r>
              <a:rPr lang="en-US" dirty="0" smtClean="0"/>
              <a:t>Slide text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 smtClean="0"/>
              <a:t>Bullet first level</a:t>
            </a:r>
          </a:p>
          <a:p>
            <a:pPr lvl="1"/>
            <a:r>
              <a:rPr lang="en-US" dirty="0" smtClean="0"/>
              <a:t>Bullet second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B19FD-C8B1-F146-B618-CD8CEC934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028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9A5AA4"/>
                </a:solidFill>
              </a:defRPr>
            </a:lvl1pPr>
          </a:lstStyle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029307"/>
          </a:xfr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Slide text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 smtClean="0"/>
              <a:t>Bullet first level</a:t>
            </a:r>
          </a:p>
          <a:p>
            <a:pPr lvl="1"/>
            <a:r>
              <a:rPr lang="en-US" dirty="0" smtClean="0"/>
              <a:t>Bullet 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029307"/>
          </a:xfr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Insert image/chart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BB322-85A5-5144-A3BF-653CDD4C9D4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337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ll out/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1296C-C462-D248-92DC-CC716448059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Rectangular Callout 1"/>
          <p:cNvSpPr/>
          <p:nvPr userDrawn="1"/>
        </p:nvSpPr>
        <p:spPr>
          <a:xfrm>
            <a:off x="1302506" y="993228"/>
            <a:ext cx="6545094" cy="4340323"/>
          </a:xfrm>
          <a:custGeom>
            <a:avLst/>
            <a:gdLst>
              <a:gd name="connsiteX0" fmla="*/ 0 w 6545094"/>
              <a:gd name="connsiteY0" fmla="*/ 0 h 3850820"/>
              <a:gd name="connsiteX1" fmla="*/ 1090849 w 6545094"/>
              <a:gd name="connsiteY1" fmla="*/ 0 h 3850820"/>
              <a:gd name="connsiteX2" fmla="*/ 1090849 w 6545094"/>
              <a:gd name="connsiteY2" fmla="*/ 0 h 3850820"/>
              <a:gd name="connsiteX3" fmla="*/ 2727123 w 6545094"/>
              <a:gd name="connsiteY3" fmla="*/ 0 h 3850820"/>
              <a:gd name="connsiteX4" fmla="*/ 6545094 w 6545094"/>
              <a:gd name="connsiteY4" fmla="*/ 0 h 3850820"/>
              <a:gd name="connsiteX5" fmla="*/ 6545094 w 6545094"/>
              <a:gd name="connsiteY5" fmla="*/ 2246312 h 3850820"/>
              <a:gd name="connsiteX6" fmla="*/ 6545094 w 6545094"/>
              <a:gd name="connsiteY6" fmla="*/ 2246312 h 3850820"/>
              <a:gd name="connsiteX7" fmla="*/ 6545094 w 6545094"/>
              <a:gd name="connsiteY7" fmla="*/ 3209017 h 3850820"/>
              <a:gd name="connsiteX8" fmla="*/ 6545094 w 6545094"/>
              <a:gd name="connsiteY8" fmla="*/ 3850820 h 3850820"/>
              <a:gd name="connsiteX9" fmla="*/ 2727123 w 6545094"/>
              <a:gd name="connsiteY9" fmla="*/ 3850820 h 3850820"/>
              <a:gd name="connsiteX10" fmla="*/ 1925239 w 6545094"/>
              <a:gd name="connsiteY10" fmla="*/ 4210063 h 3850820"/>
              <a:gd name="connsiteX11" fmla="*/ 1090849 w 6545094"/>
              <a:gd name="connsiteY11" fmla="*/ 3850820 h 3850820"/>
              <a:gd name="connsiteX12" fmla="*/ 0 w 6545094"/>
              <a:gd name="connsiteY12" fmla="*/ 3850820 h 3850820"/>
              <a:gd name="connsiteX13" fmla="*/ 0 w 6545094"/>
              <a:gd name="connsiteY13" fmla="*/ 3209017 h 3850820"/>
              <a:gd name="connsiteX14" fmla="*/ 0 w 6545094"/>
              <a:gd name="connsiteY14" fmla="*/ 2246312 h 3850820"/>
              <a:gd name="connsiteX15" fmla="*/ 0 w 6545094"/>
              <a:gd name="connsiteY15" fmla="*/ 2246312 h 3850820"/>
              <a:gd name="connsiteX16" fmla="*/ 0 w 6545094"/>
              <a:gd name="connsiteY16" fmla="*/ 0 h 3850820"/>
              <a:gd name="connsiteX0" fmla="*/ 0 w 6545094"/>
              <a:gd name="connsiteY0" fmla="*/ 0 h 4210063"/>
              <a:gd name="connsiteX1" fmla="*/ 1090849 w 6545094"/>
              <a:gd name="connsiteY1" fmla="*/ 0 h 4210063"/>
              <a:gd name="connsiteX2" fmla="*/ 1090849 w 6545094"/>
              <a:gd name="connsiteY2" fmla="*/ 0 h 4210063"/>
              <a:gd name="connsiteX3" fmla="*/ 2727123 w 6545094"/>
              <a:gd name="connsiteY3" fmla="*/ 0 h 4210063"/>
              <a:gd name="connsiteX4" fmla="*/ 6545094 w 6545094"/>
              <a:gd name="connsiteY4" fmla="*/ 0 h 4210063"/>
              <a:gd name="connsiteX5" fmla="*/ 6545094 w 6545094"/>
              <a:gd name="connsiteY5" fmla="*/ 2246312 h 4210063"/>
              <a:gd name="connsiteX6" fmla="*/ 6545094 w 6545094"/>
              <a:gd name="connsiteY6" fmla="*/ 2246312 h 4210063"/>
              <a:gd name="connsiteX7" fmla="*/ 6545094 w 6545094"/>
              <a:gd name="connsiteY7" fmla="*/ 3209017 h 4210063"/>
              <a:gd name="connsiteX8" fmla="*/ 6545094 w 6545094"/>
              <a:gd name="connsiteY8" fmla="*/ 3850820 h 4210063"/>
              <a:gd name="connsiteX9" fmla="*/ 2360793 w 6545094"/>
              <a:gd name="connsiteY9" fmla="*/ 3842679 h 4210063"/>
              <a:gd name="connsiteX10" fmla="*/ 1925239 w 6545094"/>
              <a:gd name="connsiteY10" fmla="*/ 4210063 h 4210063"/>
              <a:gd name="connsiteX11" fmla="*/ 1090849 w 6545094"/>
              <a:gd name="connsiteY11" fmla="*/ 3850820 h 4210063"/>
              <a:gd name="connsiteX12" fmla="*/ 0 w 6545094"/>
              <a:gd name="connsiteY12" fmla="*/ 3850820 h 4210063"/>
              <a:gd name="connsiteX13" fmla="*/ 0 w 6545094"/>
              <a:gd name="connsiteY13" fmla="*/ 3209017 h 4210063"/>
              <a:gd name="connsiteX14" fmla="*/ 0 w 6545094"/>
              <a:gd name="connsiteY14" fmla="*/ 2246312 h 4210063"/>
              <a:gd name="connsiteX15" fmla="*/ 0 w 6545094"/>
              <a:gd name="connsiteY15" fmla="*/ 2246312 h 4210063"/>
              <a:gd name="connsiteX16" fmla="*/ 0 w 6545094"/>
              <a:gd name="connsiteY16" fmla="*/ 0 h 4210063"/>
              <a:gd name="connsiteX0" fmla="*/ 0 w 6545094"/>
              <a:gd name="connsiteY0" fmla="*/ 0 h 4210063"/>
              <a:gd name="connsiteX1" fmla="*/ 1090849 w 6545094"/>
              <a:gd name="connsiteY1" fmla="*/ 0 h 4210063"/>
              <a:gd name="connsiteX2" fmla="*/ 1090849 w 6545094"/>
              <a:gd name="connsiteY2" fmla="*/ 0 h 4210063"/>
              <a:gd name="connsiteX3" fmla="*/ 2727123 w 6545094"/>
              <a:gd name="connsiteY3" fmla="*/ 0 h 4210063"/>
              <a:gd name="connsiteX4" fmla="*/ 6545094 w 6545094"/>
              <a:gd name="connsiteY4" fmla="*/ 0 h 4210063"/>
              <a:gd name="connsiteX5" fmla="*/ 6545094 w 6545094"/>
              <a:gd name="connsiteY5" fmla="*/ 2246312 h 4210063"/>
              <a:gd name="connsiteX6" fmla="*/ 6545094 w 6545094"/>
              <a:gd name="connsiteY6" fmla="*/ 2246312 h 4210063"/>
              <a:gd name="connsiteX7" fmla="*/ 6545094 w 6545094"/>
              <a:gd name="connsiteY7" fmla="*/ 3209017 h 4210063"/>
              <a:gd name="connsiteX8" fmla="*/ 6545094 w 6545094"/>
              <a:gd name="connsiteY8" fmla="*/ 3850820 h 4210063"/>
              <a:gd name="connsiteX9" fmla="*/ 2360793 w 6545094"/>
              <a:gd name="connsiteY9" fmla="*/ 3842679 h 4210063"/>
              <a:gd name="connsiteX10" fmla="*/ 1925239 w 6545094"/>
              <a:gd name="connsiteY10" fmla="*/ 4210063 h 4210063"/>
              <a:gd name="connsiteX11" fmla="*/ 1619992 w 6545094"/>
              <a:gd name="connsiteY11" fmla="*/ 3850820 h 4210063"/>
              <a:gd name="connsiteX12" fmla="*/ 0 w 6545094"/>
              <a:gd name="connsiteY12" fmla="*/ 3850820 h 4210063"/>
              <a:gd name="connsiteX13" fmla="*/ 0 w 6545094"/>
              <a:gd name="connsiteY13" fmla="*/ 3209017 h 4210063"/>
              <a:gd name="connsiteX14" fmla="*/ 0 w 6545094"/>
              <a:gd name="connsiteY14" fmla="*/ 2246312 h 4210063"/>
              <a:gd name="connsiteX15" fmla="*/ 0 w 6545094"/>
              <a:gd name="connsiteY15" fmla="*/ 2246312 h 4210063"/>
              <a:gd name="connsiteX16" fmla="*/ 0 w 6545094"/>
              <a:gd name="connsiteY16" fmla="*/ 0 h 4210063"/>
              <a:gd name="connsiteX0" fmla="*/ 0 w 6545094"/>
              <a:gd name="connsiteY0" fmla="*/ 0 h 4210063"/>
              <a:gd name="connsiteX1" fmla="*/ 1090849 w 6545094"/>
              <a:gd name="connsiteY1" fmla="*/ 0 h 4210063"/>
              <a:gd name="connsiteX2" fmla="*/ 1090849 w 6545094"/>
              <a:gd name="connsiteY2" fmla="*/ 0 h 4210063"/>
              <a:gd name="connsiteX3" fmla="*/ 2727123 w 6545094"/>
              <a:gd name="connsiteY3" fmla="*/ 0 h 4210063"/>
              <a:gd name="connsiteX4" fmla="*/ 6545094 w 6545094"/>
              <a:gd name="connsiteY4" fmla="*/ 0 h 4210063"/>
              <a:gd name="connsiteX5" fmla="*/ 6545094 w 6545094"/>
              <a:gd name="connsiteY5" fmla="*/ 2246312 h 4210063"/>
              <a:gd name="connsiteX6" fmla="*/ 6545094 w 6545094"/>
              <a:gd name="connsiteY6" fmla="*/ 2246312 h 4210063"/>
              <a:gd name="connsiteX7" fmla="*/ 6545094 w 6545094"/>
              <a:gd name="connsiteY7" fmla="*/ 3209017 h 4210063"/>
              <a:gd name="connsiteX8" fmla="*/ 6545094 w 6545094"/>
              <a:gd name="connsiteY8" fmla="*/ 3850820 h 4210063"/>
              <a:gd name="connsiteX9" fmla="*/ 2360793 w 6545094"/>
              <a:gd name="connsiteY9" fmla="*/ 3842679 h 4210063"/>
              <a:gd name="connsiteX10" fmla="*/ 1925239 w 6545094"/>
              <a:gd name="connsiteY10" fmla="*/ 4210063 h 4210063"/>
              <a:gd name="connsiteX11" fmla="*/ 1546726 w 6545094"/>
              <a:gd name="connsiteY11" fmla="*/ 3842678 h 4210063"/>
              <a:gd name="connsiteX12" fmla="*/ 0 w 6545094"/>
              <a:gd name="connsiteY12" fmla="*/ 3850820 h 4210063"/>
              <a:gd name="connsiteX13" fmla="*/ 0 w 6545094"/>
              <a:gd name="connsiteY13" fmla="*/ 3209017 h 4210063"/>
              <a:gd name="connsiteX14" fmla="*/ 0 w 6545094"/>
              <a:gd name="connsiteY14" fmla="*/ 2246312 h 4210063"/>
              <a:gd name="connsiteX15" fmla="*/ 0 w 6545094"/>
              <a:gd name="connsiteY15" fmla="*/ 2246312 h 4210063"/>
              <a:gd name="connsiteX16" fmla="*/ 0 w 6545094"/>
              <a:gd name="connsiteY16" fmla="*/ 0 h 4210063"/>
              <a:gd name="connsiteX0" fmla="*/ 0 w 6545094"/>
              <a:gd name="connsiteY0" fmla="*/ 0 h 4210063"/>
              <a:gd name="connsiteX1" fmla="*/ 1090849 w 6545094"/>
              <a:gd name="connsiteY1" fmla="*/ 0 h 4210063"/>
              <a:gd name="connsiteX2" fmla="*/ 1090849 w 6545094"/>
              <a:gd name="connsiteY2" fmla="*/ 0 h 4210063"/>
              <a:gd name="connsiteX3" fmla="*/ 2727123 w 6545094"/>
              <a:gd name="connsiteY3" fmla="*/ 0 h 4210063"/>
              <a:gd name="connsiteX4" fmla="*/ 6545094 w 6545094"/>
              <a:gd name="connsiteY4" fmla="*/ 0 h 4210063"/>
              <a:gd name="connsiteX5" fmla="*/ 6545094 w 6545094"/>
              <a:gd name="connsiteY5" fmla="*/ 2246312 h 4210063"/>
              <a:gd name="connsiteX6" fmla="*/ 6545094 w 6545094"/>
              <a:gd name="connsiteY6" fmla="*/ 2246312 h 4210063"/>
              <a:gd name="connsiteX7" fmla="*/ 6545094 w 6545094"/>
              <a:gd name="connsiteY7" fmla="*/ 3209017 h 4210063"/>
              <a:gd name="connsiteX8" fmla="*/ 6545094 w 6545094"/>
              <a:gd name="connsiteY8" fmla="*/ 3850820 h 4210063"/>
              <a:gd name="connsiteX9" fmla="*/ 2360793 w 6545094"/>
              <a:gd name="connsiteY9" fmla="*/ 3842679 h 4210063"/>
              <a:gd name="connsiteX10" fmla="*/ 1925239 w 6545094"/>
              <a:gd name="connsiteY10" fmla="*/ 4210063 h 4210063"/>
              <a:gd name="connsiteX11" fmla="*/ 1457179 w 6545094"/>
              <a:gd name="connsiteY11" fmla="*/ 3834537 h 4210063"/>
              <a:gd name="connsiteX12" fmla="*/ 0 w 6545094"/>
              <a:gd name="connsiteY12" fmla="*/ 3850820 h 4210063"/>
              <a:gd name="connsiteX13" fmla="*/ 0 w 6545094"/>
              <a:gd name="connsiteY13" fmla="*/ 3209017 h 4210063"/>
              <a:gd name="connsiteX14" fmla="*/ 0 w 6545094"/>
              <a:gd name="connsiteY14" fmla="*/ 2246312 h 4210063"/>
              <a:gd name="connsiteX15" fmla="*/ 0 w 6545094"/>
              <a:gd name="connsiteY15" fmla="*/ 2246312 h 4210063"/>
              <a:gd name="connsiteX16" fmla="*/ 0 w 6545094"/>
              <a:gd name="connsiteY16" fmla="*/ 0 h 4210063"/>
              <a:gd name="connsiteX0" fmla="*/ 0 w 6545094"/>
              <a:gd name="connsiteY0" fmla="*/ 0 h 4210063"/>
              <a:gd name="connsiteX1" fmla="*/ 1090849 w 6545094"/>
              <a:gd name="connsiteY1" fmla="*/ 0 h 4210063"/>
              <a:gd name="connsiteX2" fmla="*/ 1090849 w 6545094"/>
              <a:gd name="connsiteY2" fmla="*/ 0 h 4210063"/>
              <a:gd name="connsiteX3" fmla="*/ 2727123 w 6545094"/>
              <a:gd name="connsiteY3" fmla="*/ 0 h 4210063"/>
              <a:gd name="connsiteX4" fmla="*/ 6545094 w 6545094"/>
              <a:gd name="connsiteY4" fmla="*/ 0 h 4210063"/>
              <a:gd name="connsiteX5" fmla="*/ 6545094 w 6545094"/>
              <a:gd name="connsiteY5" fmla="*/ 2246312 h 4210063"/>
              <a:gd name="connsiteX6" fmla="*/ 6545094 w 6545094"/>
              <a:gd name="connsiteY6" fmla="*/ 2246312 h 4210063"/>
              <a:gd name="connsiteX7" fmla="*/ 6545094 w 6545094"/>
              <a:gd name="connsiteY7" fmla="*/ 3209017 h 4210063"/>
              <a:gd name="connsiteX8" fmla="*/ 6545094 w 6545094"/>
              <a:gd name="connsiteY8" fmla="*/ 3850820 h 4210063"/>
              <a:gd name="connsiteX9" fmla="*/ 2360793 w 6545094"/>
              <a:gd name="connsiteY9" fmla="*/ 3842679 h 4210063"/>
              <a:gd name="connsiteX10" fmla="*/ 1925239 w 6545094"/>
              <a:gd name="connsiteY10" fmla="*/ 4210063 h 4210063"/>
              <a:gd name="connsiteX11" fmla="*/ 1506023 w 6545094"/>
              <a:gd name="connsiteY11" fmla="*/ 3834537 h 4210063"/>
              <a:gd name="connsiteX12" fmla="*/ 0 w 6545094"/>
              <a:gd name="connsiteY12" fmla="*/ 3850820 h 4210063"/>
              <a:gd name="connsiteX13" fmla="*/ 0 w 6545094"/>
              <a:gd name="connsiteY13" fmla="*/ 3209017 h 4210063"/>
              <a:gd name="connsiteX14" fmla="*/ 0 w 6545094"/>
              <a:gd name="connsiteY14" fmla="*/ 2246312 h 4210063"/>
              <a:gd name="connsiteX15" fmla="*/ 0 w 6545094"/>
              <a:gd name="connsiteY15" fmla="*/ 2246312 h 4210063"/>
              <a:gd name="connsiteX16" fmla="*/ 0 w 6545094"/>
              <a:gd name="connsiteY16" fmla="*/ 0 h 4210063"/>
              <a:gd name="connsiteX0" fmla="*/ 0 w 6545094"/>
              <a:gd name="connsiteY0" fmla="*/ 0 h 4340323"/>
              <a:gd name="connsiteX1" fmla="*/ 1090849 w 6545094"/>
              <a:gd name="connsiteY1" fmla="*/ 0 h 4340323"/>
              <a:gd name="connsiteX2" fmla="*/ 1090849 w 6545094"/>
              <a:gd name="connsiteY2" fmla="*/ 0 h 4340323"/>
              <a:gd name="connsiteX3" fmla="*/ 2727123 w 6545094"/>
              <a:gd name="connsiteY3" fmla="*/ 0 h 4340323"/>
              <a:gd name="connsiteX4" fmla="*/ 6545094 w 6545094"/>
              <a:gd name="connsiteY4" fmla="*/ 0 h 4340323"/>
              <a:gd name="connsiteX5" fmla="*/ 6545094 w 6545094"/>
              <a:gd name="connsiteY5" fmla="*/ 2246312 h 4340323"/>
              <a:gd name="connsiteX6" fmla="*/ 6545094 w 6545094"/>
              <a:gd name="connsiteY6" fmla="*/ 2246312 h 4340323"/>
              <a:gd name="connsiteX7" fmla="*/ 6545094 w 6545094"/>
              <a:gd name="connsiteY7" fmla="*/ 3209017 h 4340323"/>
              <a:gd name="connsiteX8" fmla="*/ 6545094 w 6545094"/>
              <a:gd name="connsiteY8" fmla="*/ 3850820 h 4340323"/>
              <a:gd name="connsiteX9" fmla="*/ 2360793 w 6545094"/>
              <a:gd name="connsiteY9" fmla="*/ 3842679 h 4340323"/>
              <a:gd name="connsiteX10" fmla="*/ 1501924 w 6545094"/>
              <a:gd name="connsiteY10" fmla="*/ 4340323 h 4340323"/>
              <a:gd name="connsiteX11" fmla="*/ 1506023 w 6545094"/>
              <a:gd name="connsiteY11" fmla="*/ 3834537 h 4340323"/>
              <a:gd name="connsiteX12" fmla="*/ 0 w 6545094"/>
              <a:gd name="connsiteY12" fmla="*/ 3850820 h 4340323"/>
              <a:gd name="connsiteX13" fmla="*/ 0 w 6545094"/>
              <a:gd name="connsiteY13" fmla="*/ 3209017 h 4340323"/>
              <a:gd name="connsiteX14" fmla="*/ 0 w 6545094"/>
              <a:gd name="connsiteY14" fmla="*/ 2246312 h 4340323"/>
              <a:gd name="connsiteX15" fmla="*/ 0 w 6545094"/>
              <a:gd name="connsiteY15" fmla="*/ 2246312 h 4340323"/>
              <a:gd name="connsiteX16" fmla="*/ 0 w 6545094"/>
              <a:gd name="connsiteY16" fmla="*/ 0 h 43403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6545094" h="4340323">
                <a:moveTo>
                  <a:pt x="0" y="0"/>
                </a:moveTo>
                <a:lnTo>
                  <a:pt x="1090849" y="0"/>
                </a:lnTo>
                <a:lnTo>
                  <a:pt x="1090849" y="0"/>
                </a:lnTo>
                <a:lnTo>
                  <a:pt x="2727123" y="0"/>
                </a:lnTo>
                <a:lnTo>
                  <a:pt x="6545094" y="0"/>
                </a:lnTo>
                <a:lnTo>
                  <a:pt x="6545094" y="2246312"/>
                </a:lnTo>
                <a:lnTo>
                  <a:pt x="6545094" y="2246312"/>
                </a:lnTo>
                <a:lnTo>
                  <a:pt x="6545094" y="3209017"/>
                </a:lnTo>
                <a:lnTo>
                  <a:pt x="6545094" y="3850820"/>
                </a:lnTo>
                <a:lnTo>
                  <a:pt x="2360793" y="3842679"/>
                </a:lnTo>
                <a:lnTo>
                  <a:pt x="1501924" y="4340323"/>
                </a:lnTo>
                <a:cubicBezTo>
                  <a:pt x="1503290" y="4171728"/>
                  <a:pt x="1504657" y="4003132"/>
                  <a:pt x="1506023" y="3834537"/>
                </a:cubicBezTo>
                <a:lnTo>
                  <a:pt x="0" y="3850820"/>
                </a:lnTo>
                <a:lnTo>
                  <a:pt x="0" y="3209017"/>
                </a:lnTo>
                <a:lnTo>
                  <a:pt x="0" y="2246312"/>
                </a:lnTo>
                <a:lnTo>
                  <a:pt x="0" y="224631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47190" y="1307110"/>
            <a:ext cx="5649620" cy="3211288"/>
          </a:xfrm>
        </p:spPr>
        <p:txBody>
          <a:bodyPr anchor="ctr" anchorCtr="1"/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“Callout/Quote”</a:t>
            </a:r>
          </a:p>
        </p:txBody>
      </p:sp>
    </p:spTree>
    <p:extLst>
      <p:ext uri="{BB962C8B-B14F-4D97-AF65-F5344CB8AC3E}">
        <p14:creationId xmlns:p14="http://schemas.microsoft.com/office/powerpoint/2010/main" val="1118133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VCH footer-background_PPT_v2.jpg"/>
          <p:cNvPicPr>
            <a:picLocks noChangeAspect="1"/>
          </p:cNvPicPr>
          <p:nvPr userDrawn="1"/>
        </p:nvPicPr>
        <p:blipFill rotWithShape="1">
          <a:blip r:embed="rId2" cstate="print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8956" y="-1"/>
            <a:ext cx="9162956" cy="6858001"/>
          </a:xfrm>
          <a:prstGeom prst="rect">
            <a:avLst/>
          </a:prstGeom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9A5AA4"/>
                </a:solidFill>
              </a:defRPr>
            </a:lvl1pPr>
          </a:lstStyle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8CE08-183C-9B43-86EE-9FCBE0F428A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8229600" cy="4139393"/>
          </a:xfr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Slide text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 smtClean="0"/>
              <a:t>Bullet first level</a:t>
            </a:r>
          </a:p>
          <a:p>
            <a:pPr lvl="1"/>
            <a:r>
              <a:rPr lang="en-US" dirty="0" smtClean="0"/>
              <a:t>Bullet second level</a:t>
            </a:r>
          </a:p>
        </p:txBody>
      </p:sp>
    </p:spTree>
    <p:extLst>
      <p:ext uri="{BB962C8B-B14F-4D97-AF65-F5344CB8AC3E}">
        <p14:creationId xmlns:p14="http://schemas.microsoft.com/office/powerpoint/2010/main" val="2297817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/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61219" y="612775"/>
            <a:ext cx="8227601" cy="4655258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dirty="0" smtClean="0"/>
              <a:t>Insert image/chart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E0F13-E9D3-0D47-B303-276C487CAD7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997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VCH footer_PPT_v2.jpg"/>
          <p:cNvPicPr>
            <a:picLocks noChangeAspect="1"/>
          </p:cNvPicPr>
          <p:nvPr userDrawn="1"/>
        </p:nvPicPr>
        <p:blipFill rotWithShape="1">
          <a:blip r:embed="rId8" cstate="print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5592886"/>
            <a:ext cx="9144000" cy="127614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1149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Slide text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 smtClean="0"/>
              <a:t>Bullet first level</a:t>
            </a:r>
          </a:p>
          <a:p>
            <a:pPr lvl="1"/>
            <a:r>
              <a:rPr lang="en-US" dirty="0" smtClean="0"/>
              <a:t>Bullet second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6430" y="630088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D7AD2835-9924-E44A-B2CD-32B6FBF1A65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0188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60" r:id="rId4"/>
    <p:sldLayoutId id="2147483654" r:id="rId5"/>
    <p:sldLayoutId id="2147483657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4"/>
          </a:solidFill>
          <a:latin typeface="+mj-lt"/>
          <a:ea typeface="+mj-ea"/>
          <a:cs typeface="+mj-cs"/>
        </a:defRPr>
      </a:lvl1pPr>
    </p:titleStyle>
    <p:bodyStyle>
      <a:lvl1pPr marL="0" marR="0" indent="0" algn="l" defTabSz="4572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/>
        <a:buNone/>
        <a:tabLst/>
        <a:defRPr sz="28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ctrTitle"/>
          </p:nvPr>
        </p:nvSpPr>
        <p:spPr>
          <a:xfrm>
            <a:off x="684019" y="231820"/>
            <a:ext cx="7772400" cy="83778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BCCNM LPN/RN Registration Renewal 2022 </a:t>
            </a:r>
            <a:endParaRPr lang="en-US" dirty="0"/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3503419" y="5446809"/>
            <a:ext cx="3866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CA" sz="2400" b="1" dirty="0" smtClean="0">
                <a:solidFill>
                  <a:schemeClr val="accent3"/>
                </a:solidFill>
              </a:rPr>
              <a:t>January 31, 2022</a:t>
            </a:r>
            <a:endParaRPr lang="en-US" sz="2400" b="1" dirty="0">
              <a:solidFill>
                <a:schemeClr val="accent3"/>
              </a:solidFill>
            </a:endParaRPr>
          </a:p>
        </p:txBody>
      </p:sp>
      <p:sp>
        <p:nvSpPr>
          <p:cNvPr id="4" name="Content Placeholder 5"/>
          <p:cNvSpPr txBox="1">
            <a:spLocks/>
          </p:cNvSpPr>
          <p:nvPr/>
        </p:nvSpPr>
        <p:spPr>
          <a:xfrm>
            <a:off x="457200" y="1236372"/>
            <a:ext cx="8229600" cy="32197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 smtClean="0">
                <a:solidFill>
                  <a:schemeClr val="tx1"/>
                </a:solidFill>
              </a:rPr>
              <a:t>About 2022 LPN/RN Renewal: 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Opens February 1, 2022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Must be completed by </a:t>
            </a:r>
            <a:r>
              <a:rPr lang="en-US" b="1" dirty="0" smtClean="0">
                <a:solidFill>
                  <a:schemeClr val="tx1"/>
                </a:solidFill>
              </a:rPr>
              <a:t>March 31 @ 1630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RN practice year is </a:t>
            </a:r>
            <a:r>
              <a:rPr lang="en-US" b="1" dirty="0" smtClean="0">
                <a:solidFill>
                  <a:schemeClr val="tx1"/>
                </a:solidFill>
              </a:rPr>
              <a:t>April 1, 2022  -  March 31, 2022</a:t>
            </a:r>
            <a:endParaRPr lang="en-US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Fees:    </a:t>
            </a:r>
            <a:r>
              <a:rPr lang="en-US" dirty="0" smtClean="0">
                <a:solidFill>
                  <a:schemeClr val="tx1"/>
                </a:solidFill>
                <a:sym typeface="Symbol" panose="05050102010706020507" pitchFamily="18" charset="2"/>
              </a:rPr>
              <a:t> $530      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  <a:sym typeface="Symbol" panose="05050102010706020507" pitchFamily="18" charset="2"/>
              </a:rPr>
              <a:t>Liability $72 - $92,  Association Membership $42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681" y="4934435"/>
            <a:ext cx="2371619" cy="1754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3102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b="1" u="sng" dirty="0" smtClean="0"/>
              <a:t>Professional Development Activity Ideas: </a:t>
            </a:r>
            <a:endParaRPr lang="en-CA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0847"/>
            <a:ext cx="8229600" cy="4486939"/>
          </a:xfrm>
        </p:spPr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en-CA" sz="2600" dirty="0" smtClean="0"/>
              <a:t>Review and discuss case studies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CA" sz="2600" dirty="0" smtClean="0"/>
              <a:t>Attend conferences, workshops,</a:t>
            </a:r>
          </a:p>
          <a:p>
            <a:r>
              <a:rPr lang="en-CA" sz="2600" dirty="0"/>
              <a:t>	</a:t>
            </a:r>
            <a:r>
              <a:rPr lang="en-CA" sz="2600" dirty="0" smtClean="0"/>
              <a:t> in-service education, late start Tues, SIMS</a:t>
            </a:r>
            <a:endParaRPr lang="en-CA" sz="2600" dirty="0"/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CA" sz="2600" dirty="0" smtClean="0"/>
              <a:t>Take an online or in person course</a:t>
            </a:r>
            <a:endParaRPr lang="en-CA" sz="2600" dirty="0"/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CA" sz="2600" dirty="0" smtClean="0"/>
              <a:t>Self directed research from journal articles or electronic resources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CA" sz="2600" dirty="0" smtClean="0"/>
              <a:t>Organize a meeting to address issues in your workplace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CA" sz="2600" dirty="0" smtClean="0"/>
              <a:t>Ask some “in the moment” support from your CNE, Clinical mentor, New Grad Educator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B19FD-C8B1-F146-B618-CD8CEC93426F}" type="slidenum">
              <a:rPr lang="en-US" smtClean="0"/>
              <a:t>10</a:t>
            </a:fld>
            <a:endParaRPr lang="en-US" dirty="0"/>
          </a:p>
        </p:txBody>
      </p:sp>
      <p:pic>
        <p:nvPicPr>
          <p:cNvPr id="7171" name="Picture 3" descr="C:\Users\kstevens6\AppData\Local\Microsoft\Windows\Temporary Internet Files\Content.IE5\89U0SP51\lecturer-3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2663" y="1417638"/>
            <a:ext cx="1922378" cy="1412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3226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39120"/>
            <a:ext cx="8229600" cy="645682"/>
          </a:xfrm>
        </p:spPr>
        <p:txBody>
          <a:bodyPr/>
          <a:lstStyle/>
          <a:p>
            <a:r>
              <a:rPr lang="en-US" b="1" u="sng" dirty="0" smtClean="0"/>
              <a:t>How to Renew: takes </a:t>
            </a:r>
            <a:r>
              <a:rPr lang="en-US" b="1" u="sng" dirty="0" smtClean="0">
                <a:sym typeface="Symbol" panose="05050102010706020507" pitchFamily="18" charset="2"/>
              </a:rPr>
              <a:t> 30 – 60 minutes</a:t>
            </a:r>
            <a:endParaRPr lang="en-US" b="1" u="sng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67425" y="784802"/>
            <a:ext cx="5123032" cy="5332663"/>
          </a:xfrm>
        </p:spPr>
        <p:txBody>
          <a:bodyPr>
            <a:normAutofit lnSpcReduction="10000"/>
          </a:bodyPr>
          <a:lstStyle/>
          <a:p>
            <a:pPr marL="457200" indent="-457200"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en-US" sz="2400" dirty="0" smtClean="0"/>
              <a:t>Update Employment history / Contact info etc.</a:t>
            </a:r>
          </a:p>
          <a:p>
            <a:pPr marL="457200" indent="-457200"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en-US" sz="2400" dirty="0"/>
              <a:t>Provide information about any criminal charges or convictions over the past </a:t>
            </a:r>
            <a:r>
              <a:rPr lang="en-US" sz="2400" dirty="0" smtClean="0"/>
              <a:t>year</a:t>
            </a:r>
          </a:p>
          <a:p>
            <a:pPr marL="457200" indent="-457200"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en-US" sz="2400" dirty="0"/>
              <a:t>Consent to a criminal record check (if </a:t>
            </a:r>
            <a:r>
              <a:rPr lang="en-US" sz="2400" dirty="0" smtClean="0"/>
              <a:t>applicable)</a:t>
            </a:r>
          </a:p>
          <a:p>
            <a:pPr marL="457200" indent="-457200"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en-US" sz="2400" dirty="0" smtClean="0"/>
              <a:t>Report Practice hours</a:t>
            </a:r>
          </a:p>
          <a:p>
            <a:pPr marL="457200" indent="-457200"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rgbClr val="7030A0"/>
                </a:solidFill>
              </a:rPr>
              <a:t>Meet Quality Assurance requirements</a:t>
            </a:r>
          </a:p>
          <a:p>
            <a:pPr marL="457200" indent="-457200"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en-US" sz="2400" dirty="0" smtClean="0"/>
              <a:t>Acknowledge you have read and understood all of the consent and declaration requirements</a:t>
            </a:r>
          </a:p>
          <a:p>
            <a:pPr marL="457200" indent="-457200"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en-US" sz="2400" dirty="0" smtClean="0"/>
              <a:t>Pay fees $$$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BB322-85A5-5144-A3BF-653CDD4C9D4F}" type="slidenum">
              <a:rPr lang="en-US" smtClean="0"/>
              <a:t>2</a:t>
            </a:fld>
            <a:endParaRPr lang="en-US" dirty="0"/>
          </a:p>
        </p:txBody>
      </p:sp>
      <p:pic>
        <p:nvPicPr>
          <p:cNvPr id="4098" name="Picture 2" descr="Dmv cartoons, Dmv cartoon, funny, Dmv picture, Dmv pictures, Dmv image, Dmv images, Dmv illustration, Dmv illustratio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5926" y="866387"/>
            <a:ext cx="3878074" cy="4653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6299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17715" y="111352"/>
            <a:ext cx="8229600" cy="781276"/>
          </a:xfrm>
        </p:spPr>
        <p:txBody>
          <a:bodyPr/>
          <a:lstStyle/>
          <a:p>
            <a:r>
              <a:rPr lang="en-US" b="1" u="sng" dirty="0" smtClean="0"/>
              <a:t>Quality Assurance Activities </a:t>
            </a:r>
            <a:endParaRPr lang="en-US" b="1" u="sng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17715" y="892628"/>
            <a:ext cx="8469085" cy="4846966"/>
          </a:xfrm>
        </p:spPr>
        <p:txBody>
          <a:bodyPr>
            <a:normAutofit/>
          </a:bodyPr>
          <a:lstStyle/>
          <a:p>
            <a:r>
              <a:rPr lang="en-US" dirty="0" smtClean="0"/>
              <a:t>Registered Nurses: 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Meet </a:t>
            </a:r>
            <a:r>
              <a:rPr lang="en-US" b="1" dirty="0" smtClean="0"/>
              <a:t>minimum practice hours</a:t>
            </a:r>
            <a:r>
              <a:rPr lang="en-US" dirty="0" smtClean="0"/>
              <a:t> (1,125 </a:t>
            </a:r>
            <a:r>
              <a:rPr lang="en-US" dirty="0" err="1" smtClean="0"/>
              <a:t>hrs</a:t>
            </a:r>
            <a:r>
              <a:rPr lang="en-US" dirty="0" smtClean="0"/>
              <a:t> over the past 5 years)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Complete a </a:t>
            </a:r>
            <a:r>
              <a:rPr lang="en-US" b="1" dirty="0" smtClean="0"/>
              <a:t>self-assessment </a:t>
            </a:r>
            <a:r>
              <a:rPr lang="en-US" dirty="0" smtClean="0"/>
              <a:t>or your practice</a:t>
            </a:r>
            <a:endParaRPr lang="en-US" b="1" dirty="0" smtClean="0"/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Seek and receive </a:t>
            </a:r>
            <a:r>
              <a:rPr lang="en-US" b="1" dirty="0" smtClean="0"/>
              <a:t>peer feedback 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Create and implement a </a:t>
            </a:r>
            <a:r>
              <a:rPr lang="en-US" b="1" dirty="0" smtClean="0"/>
              <a:t>professional development plan </a:t>
            </a:r>
            <a:r>
              <a:rPr lang="en-US" dirty="0" smtClean="0"/>
              <a:t>based on their self assessment and peer feedback</a:t>
            </a:r>
          </a:p>
          <a:p>
            <a:pPr marL="457200" indent="-457200">
              <a:buFont typeface="Arial"/>
              <a:buChar char="•"/>
            </a:pPr>
            <a:r>
              <a:rPr lang="en-US" b="1" dirty="0" smtClean="0"/>
              <a:t>Evaluate</a:t>
            </a:r>
            <a:r>
              <a:rPr lang="en-US" dirty="0" smtClean="0"/>
              <a:t> the effect of last year’s professional development on their practice 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8CE08-183C-9B43-86EE-9FCBE0F428A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7126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u="sng" dirty="0" smtClean="0"/>
              <a:t>Self Assessment Tools </a:t>
            </a:r>
            <a:endParaRPr lang="en-CA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430" y="1602499"/>
            <a:ext cx="8229600" cy="4036301"/>
          </a:xfrm>
        </p:spPr>
        <p:txBody>
          <a:bodyPr>
            <a:normAutofit/>
          </a:bodyPr>
          <a:lstStyle/>
          <a:p>
            <a:r>
              <a:rPr lang="en-CA" dirty="0" smtClean="0"/>
              <a:t> </a:t>
            </a:r>
          </a:p>
          <a:p>
            <a:pPr marL="514350" indent="-514350">
              <a:spcBef>
                <a:spcPts val="0"/>
              </a:spcBef>
              <a:spcAft>
                <a:spcPts val="1200"/>
              </a:spcAft>
              <a:buAutoNum type="arabicPeriod"/>
            </a:pPr>
            <a:r>
              <a:rPr lang="en-CA" dirty="0" smtClean="0"/>
              <a:t>BCCNP Self-Assessment Questionnaire </a:t>
            </a:r>
          </a:p>
          <a:p>
            <a:pPr marL="1657350" lvl="2" indent="-51435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CA" dirty="0" smtClean="0"/>
              <a:t>online during renewal</a:t>
            </a:r>
          </a:p>
          <a:p>
            <a:pPr marL="514350" indent="-514350">
              <a:spcBef>
                <a:spcPts val="0"/>
              </a:spcBef>
              <a:spcAft>
                <a:spcPts val="1200"/>
              </a:spcAft>
              <a:buAutoNum type="arabicPeriod"/>
            </a:pPr>
            <a:r>
              <a:rPr lang="en-CA" dirty="0" smtClean="0"/>
              <a:t>Cape Tool: _____________________________</a:t>
            </a:r>
          </a:p>
          <a:p>
            <a:pPr marL="514350" indent="-514350">
              <a:spcBef>
                <a:spcPts val="0"/>
              </a:spcBef>
              <a:spcAft>
                <a:spcPts val="1200"/>
              </a:spcAft>
              <a:buAutoNum type="arabicPeriod"/>
            </a:pPr>
            <a:r>
              <a:rPr lang="en-CA" dirty="0" smtClean="0"/>
              <a:t>Professional Development Plan Template</a:t>
            </a:r>
          </a:p>
          <a:p>
            <a:pPr marL="514350" indent="-514350">
              <a:spcBef>
                <a:spcPts val="0"/>
              </a:spcBef>
              <a:spcAft>
                <a:spcPts val="1200"/>
              </a:spcAft>
              <a:buAutoNum type="arabicPeriod"/>
            </a:pPr>
            <a:r>
              <a:rPr lang="en-CA" dirty="0" smtClean="0"/>
              <a:t>______________________________________</a:t>
            </a:r>
          </a:p>
          <a:p>
            <a:pPr marL="514350" indent="-514350">
              <a:spcBef>
                <a:spcPts val="0"/>
              </a:spcBef>
              <a:spcAft>
                <a:spcPts val="1200"/>
              </a:spcAft>
              <a:buAutoNum type="arabicPeriod"/>
            </a:pPr>
            <a:r>
              <a:rPr lang="en-CA" smtClean="0"/>
              <a:t>______________________________________</a:t>
            </a:r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B19FD-C8B1-F146-B618-CD8CEC93426F}" type="slidenum">
              <a:rPr lang="en-US" smtClean="0"/>
              <a:t>4</a:t>
            </a:fld>
            <a:endParaRPr lang="en-US" dirty="0"/>
          </a:p>
        </p:txBody>
      </p:sp>
      <p:pic>
        <p:nvPicPr>
          <p:cNvPr id="3074" name="Picture 2" descr="C:\Users\kstevens6\AppData\Local\Microsoft\Windows\Temporary Internet Files\Content.IE5\G4O5KW4H\clipart-lapiz-checklist[1]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1365" y="222508"/>
            <a:ext cx="2175101" cy="2112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9617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u="sng" dirty="0" smtClean="0"/>
              <a:t>Peer Feedback </a:t>
            </a:r>
            <a:endParaRPr lang="en-CA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en-CA" sz="2000" b="1" dirty="0" smtClean="0"/>
              <a:t>Selecting a Peer </a:t>
            </a:r>
          </a:p>
          <a:p>
            <a:pPr marL="0" lvl="1" indent="0">
              <a:buNone/>
            </a:pPr>
            <a:r>
              <a:rPr lang="en-CA" sz="2000" dirty="0" smtClean="0"/>
              <a:t>	- Be </a:t>
            </a:r>
            <a:r>
              <a:rPr lang="en-CA" sz="2000" dirty="0"/>
              <a:t>creative in choosing a peer to help you </a:t>
            </a:r>
          </a:p>
          <a:p>
            <a:pPr marL="0" lvl="1" indent="0">
              <a:buNone/>
            </a:pPr>
            <a:r>
              <a:rPr lang="en-CA" sz="2000" dirty="0" smtClean="0"/>
              <a:t>	assess </a:t>
            </a:r>
            <a:r>
              <a:rPr lang="en-CA" sz="2000" dirty="0"/>
              <a:t>practice. </a:t>
            </a:r>
            <a:r>
              <a:rPr lang="en-CA" sz="2000" dirty="0" smtClean="0"/>
              <a:t>	</a:t>
            </a:r>
          </a:p>
          <a:p>
            <a:pPr marL="0" lvl="1" indent="0">
              <a:buNone/>
            </a:pPr>
            <a:r>
              <a:rPr lang="en-CA" sz="2000" dirty="0"/>
              <a:t>	</a:t>
            </a:r>
            <a:r>
              <a:rPr lang="en-CA" sz="2000" dirty="0" smtClean="0"/>
              <a:t>- Choose </a:t>
            </a:r>
            <a:r>
              <a:rPr lang="en-CA" sz="2000" dirty="0"/>
              <a:t>someone whose opinion you </a:t>
            </a:r>
            <a:r>
              <a:rPr lang="en-CA" sz="2000" dirty="0" smtClean="0"/>
              <a:t>respect</a:t>
            </a:r>
          </a:p>
          <a:p>
            <a:pPr marL="0" lvl="1" indent="0">
              <a:buNone/>
            </a:pPr>
            <a:r>
              <a:rPr lang="en-CA" sz="2000" dirty="0"/>
              <a:t>	</a:t>
            </a:r>
            <a:r>
              <a:rPr lang="en-CA" sz="2000" dirty="0" smtClean="0"/>
              <a:t> </a:t>
            </a:r>
            <a:r>
              <a:rPr lang="en-CA" sz="2000" dirty="0"/>
              <a:t>and </a:t>
            </a:r>
            <a:r>
              <a:rPr lang="en-CA" sz="2000" dirty="0" smtClean="0"/>
              <a:t>judgement </a:t>
            </a:r>
            <a:r>
              <a:rPr lang="en-CA" sz="2000" dirty="0"/>
              <a:t>you trust</a:t>
            </a:r>
            <a:r>
              <a:rPr lang="en-CA" sz="2000" dirty="0" smtClean="0"/>
              <a:t>.</a:t>
            </a:r>
          </a:p>
          <a:p>
            <a:pPr marL="0" lvl="1" indent="0">
              <a:buNone/>
            </a:pPr>
            <a:endParaRPr lang="en-CA" sz="2000" dirty="0"/>
          </a:p>
          <a:p>
            <a:pPr marL="514350" indent="-514350">
              <a:buAutoNum type="arabicPeriod" startAt="2"/>
            </a:pPr>
            <a:r>
              <a:rPr lang="en-CA" sz="2000" b="1" dirty="0" smtClean="0"/>
              <a:t>Asking for Feedback </a:t>
            </a:r>
          </a:p>
          <a:p>
            <a:r>
              <a:rPr lang="en-CA" sz="2000" dirty="0"/>
              <a:t>	</a:t>
            </a:r>
            <a:r>
              <a:rPr lang="en-CA" sz="2000" dirty="0" smtClean="0"/>
              <a:t>- Briefly indicate what you would like to cover and why its important. </a:t>
            </a:r>
          </a:p>
          <a:p>
            <a:r>
              <a:rPr lang="en-CA" sz="2000" dirty="0"/>
              <a:t>	</a:t>
            </a:r>
            <a:r>
              <a:rPr lang="en-CA" sz="2000" dirty="0" smtClean="0"/>
              <a:t>- Discuss and </a:t>
            </a:r>
            <a:r>
              <a:rPr lang="en-CA" sz="2000" b="1" i="1" dirty="0" smtClean="0"/>
              <a:t>review some of your practice experiences. </a:t>
            </a:r>
          </a:p>
          <a:p>
            <a:r>
              <a:rPr lang="en-CA" sz="2000" dirty="0"/>
              <a:t>	</a:t>
            </a:r>
            <a:r>
              <a:rPr lang="en-CA" sz="2000" dirty="0" smtClean="0"/>
              <a:t>- Use your self assessment to guide the discussion. </a:t>
            </a:r>
          </a:p>
          <a:p>
            <a:r>
              <a:rPr lang="en-CA" sz="2000" dirty="0"/>
              <a:t>	</a:t>
            </a:r>
            <a:r>
              <a:rPr lang="en-CA" sz="2000" dirty="0" smtClean="0"/>
              <a:t>- </a:t>
            </a:r>
            <a:r>
              <a:rPr lang="en-CA" sz="2000" b="1" i="1" dirty="0" smtClean="0"/>
              <a:t>Be specific </a:t>
            </a:r>
            <a:r>
              <a:rPr lang="en-CA" sz="2000" dirty="0" smtClean="0"/>
              <a:t>about your abilities, strengths, and areas for growth. </a:t>
            </a:r>
          </a:p>
          <a:p>
            <a:r>
              <a:rPr lang="en-CA" sz="2000" dirty="0"/>
              <a:t>	</a:t>
            </a:r>
            <a:r>
              <a:rPr lang="en-CA" sz="2000" dirty="0" smtClean="0"/>
              <a:t>- You may want to </a:t>
            </a:r>
            <a:r>
              <a:rPr lang="en-CA" sz="2000" b="1" i="1" dirty="0" smtClean="0"/>
              <a:t>share ideas </a:t>
            </a:r>
            <a:r>
              <a:rPr lang="en-CA" sz="2000" dirty="0" smtClean="0"/>
              <a:t>about learning activities.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B19FD-C8B1-F146-B618-CD8CEC93426F}" type="slidenum">
              <a:rPr lang="en-US" smtClean="0"/>
              <a:t>5</a:t>
            </a:fld>
            <a:endParaRPr lang="en-US" dirty="0"/>
          </a:p>
        </p:txBody>
      </p:sp>
      <p:pic>
        <p:nvPicPr>
          <p:cNvPr id="6146" name="Picture 2" descr="Image result for feedbac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2653" y="399504"/>
            <a:ext cx="2751083" cy="2170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948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u="sng" dirty="0" smtClean="0"/>
              <a:t>Peer Feedback </a:t>
            </a:r>
            <a:endParaRPr lang="en-CA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00655"/>
            <a:ext cx="8229600" cy="4319375"/>
          </a:xfrm>
        </p:spPr>
        <p:txBody>
          <a:bodyPr>
            <a:normAutofit/>
          </a:bodyPr>
          <a:lstStyle/>
          <a:p>
            <a:r>
              <a:rPr lang="en-CA" sz="2000" b="1" dirty="0" smtClean="0"/>
              <a:t>3. Receiving Feedback </a:t>
            </a:r>
          </a:p>
          <a:p>
            <a:r>
              <a:rPr lang="en-CA" sz="2000" dirty="0"/>
              <a:t>	</a:t>
            </a:r>
            <a:r>
              <a:rPr lang="en-CA" sz="2000" dirty="0" smtClean="0"/>
              <a:t>- Prepare the information from your self assessment so that you can be 	specific.</a:t>
            </a:r>
          </a:p>
          <a:p>
            <a:r>
              <a:rPr lang="en-CA" sz="2000" dirty="0"/>
              <a:t>	</a:t>
            </a:r>
            <a:r>
              <a:rPr lang="en-CA" sz="2000" dirty="0" smtClean="0"/>
              <a:t>- </a:t>
            </a:r>
            <a:r>
              <a:rPr lang="en-CA" sz="2000" b="1" i="1" dirty="0" smtClean="0"/>
              <a:t>Take time to listen, understand, and consider</a:t>
            </a:r>
            <a:r>
              <a:rPr lang="en-CA" sz="2000" dirty="0" smtClean="0"/>
              <a:t> what is being said. </a:t>
            </a:r>
          </a:p>
          <a:p>
            <a:r>
              <a:rPr lang="en-CA" sz="2000" dirty="0"/>
              <a:t>	</a:t>
            </a:r>
            <a:r>
              <a:rPr lang="en-CA" sz="2000" dirty="0" smtClean="0"/>
              <a:t>- Ask questions and </a:t>
            </a:r>
            <a:r>
              <a:rPr lang="en-CA" sz="2000" b="1" i="1" dirty="0" smtClean="0"/>
              <a:t>be curious </a:t>
            </a:r>
            <a:r>
              <a:rPr lang="en-CA" sz="2000" dirty="0" smtClean="0"/>
              <a:t>about how your peer sees you.</a:t>
            </a:r>
          </a:p>
          <a:p>
            <a:r>
              <a:rPr lang="en-CA" sz="2000" dirty="0"/>
              <a:t>	</a:t>
            </a:r>
            <a:r>
              <a:rPr lang="en-CA" sz="2000" dirty="0" smtClean="0"/>
              <a:t>- </a:t>
            </a:r>
            <a:r>
              <a:rPr lang="en-CA" sz="2000" b="1" i="1" dirty="0" smtClean="0"/>
              <a:t>Ask for suggestions </a:t>
            </a:r>
            <a:r>
              <a:rPr lang="en-CA" sz="2000" dirty="0" smtClean="0"/>
              <a:t>on how to enhance your practice and grow 			professionally. </a:t>
            </a:r>
          </a:p>
          <a:p>
            <a:r>
              <a:rPr lang="en-CA" sz="2000" dirty="0"/>
              <a:t>	</a:t>
            </a:r>
            <a:r>
              <a:rPr lang="en-CA" sz="2000" dirty="0" smtClean="0"/>
              <a:t>- </a:t>
            </a:r>
            <a:r>
              <a:rPr lang="en-CA" sz="2000" dirty="0" smtClean="0">
                <a:solidFill>
                  <a:srgbClr val="7030A0"/>
                </a:solidFill>
              </a:rPr>
              <a:t>Two questions to keep in mind: </a:t>
            </a:r>
          </a:p>
          <a:p>
            <a:r>
              <a:rPr lang="en-CA" sz="2000" dirty="0">
                <a:solidFill>
                  <a:srgbClr val="7030A0"/>
                </a:solidFill>
              </a:rPr>
              <a:t>	</a:t>
            </a:r>
            <a:r>
              <a:rPr lang="en-CA" sz="2000" dirty="0" smtClean="0">
                <a:solidFill>
                  <a:srgbClr val="7030A0"/>
                </a:solidFill>
              </a:rPr>
              <a:t>	</a:t>
            </a:r>
            <a:r>
              <a:rPr lang="en-CA" sz="2000" b="1" i="1" dirty="0" smtClean="0">
                <a:solidFill>
                  <a:srgbClr val="7030A0"/>
                </a:solidFill>
              </a:rPr>
              <a:t>1. What do I do best? </a:t>
            </a:r>
          </a:p>
          <a:p>
            <a:r>
              <a:rPr lang="en-CA" sz="2000" b="1" i="1" dirty="0">
                <a:solidFill>
                  <a:srgbClr val="7030A0"/>
                </a:solidFill>
              </a:rPr>
              <a:t>	</a:t>
            </a:r>
            <a:r>
              <a:rPr lang="en-CA" sz="2000" b="1" i="1" dirty="0" smtClean="0">
                <a:solidFill>
                  <a:srgbClr val="7030A0"/>
                </a:solidFill>
              </a:rPr>
              <a:t>	2. Is there some aspect of my practice I can improve? </a:t>
            </a:r>
          </a:p>
          <a:p>
            <a:r>
              <a:rPr lang="en-CA" sz="2000" dirty="0"/>
              <a:t>	</a:t>
            </a:r>
            <a:r>
              <a:rPr lang="en-CA" sz="2000" dirty="0" smtClean="0"/>
              <a:t>- </a:t>
            </a:r>
            <a:r>
              <a:rPr lang="en-CA" sz="2000" b="1" i="1" dirty="0" smtClean="0"/>
              <a:t>Show appreciation </a:t>
            </a:r>
            <a:r>
              <a:rPr lang="en-CA" sz="2000" dirty="0" smtClean="0"/>
              <a:t>for the feedback you receive.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B19FD-C8B1-F146-B618-CD8CEC93426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87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u="sng" dirty="0" smtClean="0"/>
              <a:t>Peer Feedback </a:t>
            </a:r>
            <a:endParaRPr lang="en-CA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571460" cy="4019830"/>
          </a:xfrm>
        </p:spPr>
        <p:txBody>
          <a:bodyPr>
            <a:normAutofit/>
          </a:bodyPr>
          <a:lstStyle/>
          <a:p>
            <a:r>
              <a:rPr lang="en-CA" sz="2000" b="1" dirty="0" smtClean="0"/>
              <a:t>4. Giving Feedback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000" dirty="0" smtClean="0"/>
              <a:t>Direct your feedback toward what is specifically asked for to meet your 	peer’s needs.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000" dirty="0" smtClean="0"/>
              <a:t>Be </a:t>
            </a:r>
            <a:r>
              <a:rPr lang="en-CA" sz="2000" b="1" i="1" dirty="0" smtClean="0"/>
              <a:t>specific, supportive, and constructive </a:t>
            </a:r>
            <a:r>
              <a:rPr lang="en-CA" sz="2000" dirty="0" smtClean="0"/>
              <a:t>in your comments.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000" dirty="0" smtClean="0"/>
              <a:t>Remember to be attentive to feelings and non-verbal cues.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000" b="1" i="1" dirty="0" smtClean="0"/>
              <a:t>Be thoughtful </a:t>
            </a:r>
            <a:r>
              <a:rPr lang="en-CA" sz="2000" dirty="0" smtClean="0"/>
              <a:t>in your comments and tone.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000" dirty="0" smtClean="0"/>
              <a:t>Create an opportunity for </a:t>
            </a:r>
            <a:r>
              <a:rPr lang="en-CA" sz="2000" b="1" i="1" dirty="0" smtClean="0"/>
              <a:t>exploring practice needs, strengths, and ideas. </a:t>
            </a:r>
            <a:endParaRPr lang="en-CA" sz="2000" b="1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B19FD-C8B1-F146-B618-CD8CEC93426F}" type="slidenum">
              <a:rPr lang="en-US" smtClean="0"/>
              <a:t>7</a:t>
            </a:fld>
            <a:endParaRPr lang="en-US" dirty="0"/>
          </a:p>
        </p:txBody>
      </p:sp>
      <p:pic>
        <p:nvPicPr>
          <p:cNvPr id="8195" name="Picture 3" descr="C:\Users\kstevens6\AppData\Local\Microsoft\Windows\Temporary Internet Files\Content.IE5\89U0SP51\before you speak think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1330843"/>
            <a:ext cx="2286000" cy="3048000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257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u="sng" dirty="0" smtClean="0"/>
              <a:t>Professional Development Plan </a:t>
            </a:r>
            <a:endParaRPr lang="en-CA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2772"/>
            <a:ext cx="8229600" cy="4327258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CA" sz="2000" b="1" dirty="0" smtClean="0"/>
              <a:t>Reflect on your self assessment and peer feedback to choose a learning goal: </a:t>
            </a:r>
          </a:p>
          <a:p>
            <a:pPr marL="1085850" lvl="1" indent="-342900">
              <a:buFontTx/>
              <a:buChar char="-"/>
            </a:pPr>
            <a:r>
              <a:rPr lang="en-CA" sz="2000" dirty="0" smtClean="0"/>
              <a:t>What do I need to learn? </a:t>
            </a:r>
          </a:p>
          <a:p>
            <a:pPr marL="1085850" lvl="1" indent="-342900">
              <a:buFontTx/>
              <a:buChar char="-"/>
            </a:pPr>
            <a:r>
              <a:rPr lang="en-CA" sz="2000" dirty="0" smtClean="0"/>
              <a:t>What do I want to learn? </a:t>
            </a:r>
          </a:p>
          <a:p>
            <a:pPr marL="1085850" lvl="1" indent="-342900">
              <a:buFontTx/>
              <a:buChar char="-"/>
            </a:pPr>
            <a:r>
              <a:rPr lang="en-CA" sz="2000" dirty="0" smtClean="0"/>
              <a:t>What goals do I have for my professional development? </a:t>
            </a:r>
          </a:p>
          <a:p>
            <a:pPr lvl="1" indent="0">
              <a:buNone/>
            </a:pPr>
            <a:endParaRPr lang="en-CA" sz="2000" dirty="0" smtClean="0"/>
          </a:p>
          <a:p>
            <a:pPr marL="536575" lvl="1" indent="-536575">
              <a:buAutoNum type="arabicPeriod" startAt="2"/>
            </a:pPr>
            <a:r>
              <a:rPr lang="en-CA" sz="2000" b="1" dirty="0" smtClean="0"/>
              <a:t>Choose the BCCNP Professional Standard that relates to your learning goal. </a:t>
            </a:r>
          </a:p>
          <a:p>
            <a:pPr marL="0" lvl="1" indent="0">
              <a:buNone/>
            </a:pPr>
            <a:r>
              <a:rPr lang="en-CA" sz="2000" b="1" dirty="0" smtClean="0"/>
              <a:t>	</a:t>
            </a:r>
            <a:r>
              <a:rPr lang="en-CA" sz="2000" dirty="0" smtClean="0"/>
              <a:t>- Standard 1: </a:t>
            </a:r>
            <a:r>
              <a:rPr lang="en-CA" sz="2000" b="1" dirty="0" smtClean="0">
                <a:solidFill>
                  <a:srgbClr val="7030A0"/>
                </a:solidFill>
              </a:rPr>
              <a:t>Professional Responsibility and Accountability </a:t>
            </a:r>
          </a:p>
          <a:p>
            <a:pPr marL="0" lvl="1" indent="0">
              <a:buNone/>
            </a:pPr>
            <a:r>
              <a:rPr lang="en-CA" sz="2000" b="1" dirty="0"/>
              <a:t>	</a:t>
            </a:r>
            <a:r>
              <a:rPr lang="en-CA" sz="2000" dirty="0" smtClean="0"/>
              <a:t>- Standard 2: </a:t>
            </a:r>
            <a:r>
              <a:rPr lang="en-CA" sz="2000" b="1" dirty="0" smtClean="0">
                <a:solidFill>
                  <a:srgbClr val="00B050"/>
                </a:solidFill>
              </a:rPr>
              <a:t>Knowledge Based Practice </a:t>
            </a:r>
          </a:p>
          <a:p>
            <a:pPr marL="0" lvl="1" indent="0">
              <a:buNone/>
            </a:pPr>
            <a:r>
              <a:rPr lang="en-CA" sz="2000" b="1" dirty="0"/>
              <a:t>	</a:t>
            </a:r>
            <a:r>
              <a:rPr lang="en-CA" sz="2000" dirty="0" smtClean="0"/>
              <a:t>- Standard 3: </a:t>
            </a:r>
            <a:r>
              <a:rPr lang="en-CA" sz="2000" b="1" dirty="0" smtClean="0">
                <a:solidFill>
                  <a:srgbClr val="0070C0"/>
                </a:solidFill>
              </a:rPr>
              <a:t>Client-Focused Provision of Service </a:t>
            </a:r>
          </a:p>
          <a:p>
            <a:pPr marL="0" lvl="1" indent="0">
              <a:buNone/>
            </a:pPr>
            <a:r>
              <a:rPr lang="en-CA" sz="2000" b="1" dirty="0"/>
              <a:t>	</a:t>
            </a:r>
            <a:r>
              <a:rPr lang="en-CA" sz="2000" dirty="0" smtClean="0"/>
              <a:t>- Standard 4: </a:t>
            </a:r>
            <a:r>
              <a:rPr lang="en-CA" sz="2000" b="1" dirty="0" smtClean="0">
                <a:solidFill>
                  <a:schemeClr val="accent6">
                    <a:lumMod val="75000"/>
                  </a:schemeClr>
                </a:solidFill>
              </a:rPr>
              <a:t>Ethical Practice </a:t>
            </a:r>
          </a:p>
          <a:p>
            <a:pPr marL="0" lvl="1" indent="0">
              <a:buNone/>
            </a:pPr>
            <a:endParaRPr lang="en-CA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B19FD-C8B1-F146-B618-CD8CEC93426F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97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E0F13-E9D3-0D47-B303-276C487CAD73}" type="slidenum">
              <a:rPr lang="en-US" smtClean="0"/>
              <a:t>9</a:t>
            </a:fld>
            <a:endParaRPr lang="en-US" dirty="0"/>
          </a:p>
        </p:txBody>
      </p:sp>
      <p:pic>
        <p:nvPicPr>
          <p:cNvPr id="1032" name="Picture 8" descr="Image result for SMART goal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032" y="2326373"/>
            <a:ext cx="6799154" cy="3367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925031" y="985941"/>
            <a:ext cx="652839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6575" lvl="1" indent="-536575">
              <a:buNone/>
            </a:pPr>
            <a:r>
              <a:rPr lang="en-CA" sz="2000" b="1" dirty="0"/>
              <a:t>3.    Using SMART goals, plan: </a:t>
            </a:r>
          </a:p>
          <a:p>
            <a:pPr marL="0" lvl="1" indent="0">
              <a:buNone/>
            </a:pPr>
            <a:r>
              <a:rPr lang="en-CA" sz="2000" dirty="0"/>
              <a:t>	- How will I achieve my learning needs and goals?</a:t>
            </a:r>
          </a:p>
          <a:p>
            <a:pPr marL="0" lvl="1" indent="0">
              <a:buNone/>
            </a:pPr>
            <a:r>
              <a:rPr lang="en-CA" sz="2000" dirty="0"/>
              <a:t>	- What is the best way to document my plan? </a:t>
            </a:r>
          </a:p>
          <a:p>
            <a:pPr marL="0" lvl="1" indent="0">
              <a:buNone/>
            </a:pPr>
            <a:r>
              <a:rPr lang="en-CA" sz="2000" dirty="0"/>
              <a:t>	- How will I measure my success? 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4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b="1" u="sng" dirty="0" smtClean="0"/>
              <a:t>Professional Development Plan </a:t>
            </a:r>
            <a:endParaRPr lang="en-CA" b="1" u="sng" dirty="0"/>
          </a:p>
        </p:txBody>
      </p:sp>
    </p:spTree>
    <p:extLst>
      <p:ext uri="{BB962C8B-B14F-4D97-AF65-F5344CB8AC3E}">
        <p14:creationId xmlns:p14="http://schemas.microsoft.com/office/powerpoint/2010/main" val="2507142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VCH">
      <a:dk1>
        <a:srgbClr val="000000"/>
      </a:dk1>
      <a:lt1>
        <a:srgbClr val="FFFFFF"/>
      </a:lt1>
      <a:dk2>
        <a:srgbClr val="0078AE"/>
      </a:dk2>
      <a:lt2>
        <a:srgbClr val="CCCCCC"/>
      </a:lt2>
      <a:accent1>
        <a:srgbClr val="0078AE"/>
      </a:accent1>
      <a:accent2>
        <a:srgbClr val="CD5B41"/>
      </a:accent2>
      <a:accent3>
        <a:srgbClr val="BFD430"/>
      </a:accent3>
      <a:accent4>
        <a:srgbClr val="9A5AA4"/>
      </a:accent4>
      <a:accent5>
        <a:srgbClr val="D3E9FA"/>
      </a:accent5>
      <a:accent6>
        <a:srgbClr val="FFD420"/>
      </a:accent6>
      <a:hlink>
        <a:srgbClr val="43C7F4"/>
      </a:hlink>
      <a:folHlink>
        <a:srgbClr val="9A5AA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9169FF00681447A0F6AD527CC32666" ma:contentTypeVersion="3" ma:contentTypeDescription="Create a new document." ma:contentTypeScope="" ma:versionID="85531ea0b57a2edd7fb8829d93d3d3ca">
  <xsd:schema xmlns:xsd="http://www.w3.org/2001/XMLSchema" xmlns:xs="http://www.w3.org/2001/XMLSchema" xmlns:p="http://schemas.microsoft.com/office/2006/metadata/properties" xmlns:ns1="http://schemas.microsoft.com/sharepoint/v3" xmlns:ns2="bbec4f1e-2d30-419a-a8ac-665408c91eaf" targetNamespace="http://schemas.microsoft.com/office/2006/metadata/properties" ma:root="true" ma:fieldsID="92fc2424f1ab556446dacd8d1c7bf786" ns1:_="" ns2:_="">
    <xsd:import namespace="http://schemas.microsoft.com/sharepoint/v3"/>
    <xsd:import namespace="bbec4f1e-2d30-419a-a8ac-665408c91eaf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ec4f1e-2d30-419a-a8ac-665408c91eaf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3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  <_dlc_DocId xmlns="bbec4f1e-2d30-419a-a8ac-665408c91eaf">MYVCH-698880801-83</_dlc_DocId>
    <_dlc_DocIdUrl xmlns="bbec4f1e-2d30-419a-a8ac-665408c91eaf">
      <Url>https://my.vch.ca/tools-technology-site/_layouts/15/DocIdRedir.aspx?ID=MYVCH-698880801-83</Url>
      <Description>MYVCH-698880801-83</Description>
    </_dlc_DocIdUrl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D75D9663-B77C-47CD-9382-6C8B9F3DB3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bbec4f1e-2d30-419a-a8ac-665408c91ea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976C112-39E7-4AFF-9D81-3410606F3111}">
  <ds:schemaRefs>
    <ds:schemaRef ds:uri="http://purl.org/dc/elements/1.1/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bbec4f1e-2d30-419a-a8ac-665408c91eaf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D39D0BB9-31CC-48B1-920C-50B22542EBB9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AADAB0FA-0235-494C-B8BB-1E7B07B4F2F2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1478</TotalTime>
  <Words>684</Words>
  <Application>Microsoft Office PowerPoint</Application>
  <PresentationFormat>On-screen Show (4:3)</PresentationFormat>
  <Paragraphs>94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Symbol</vt:lpstr>
      <vt:lpstr>Wingdings</vt:lpstr>
      <vt:lpstr>Office Theme</vt:lpstr>
      <vt:lpstr>BCCNM LPN/RN Registration Renewal 2022 </vt:lpstr>
      <vt:lpstr>How to Renew: takes  30 – 60 minutes</vt:lpstr>
      <vt:lpstr>Quality Assurance Activities </vt:lpstr>
      <vt:lpstr>Self Assessment Tools </vt:lpstr>
      <vt:lpstr>Peer Feedback </vt:lpstr>
      <vt:lpstr>Peer Feedback </vt:lpstr>
      <vt:lpstr>Peer Feedback </vt:lpstr>
      <vt:lpstr>Professional Development Plan </vt:lpstr>
      <vt:lpstr>PowerPoint Presentation</vt:lpstr>
      <vt:lpstr>Professional Development Activity Ideas: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Deana De Ciccio</dc:creator>
  <cp:lastModifiedBy>Zhai, Jin [VCH]</cp:lastModifiedBy>
  <cp:revision>84</cp:revision>
  <cp:lastPrinted>2019-01-07T22:26:20Z</cp:lastPrinted>
  <dcterms:created xsi:type="dcterms:W3CDTF">2016-08-22T16:42:02Z</dcterms:created>
  <dcterms:modified xsi:type="dcterms:W3CDTF">2022-10-26T21:46:47Z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0x010100489169FF00681447A0F6AD527CC32666</vt:lpwstr>
  </property>
  <property fmtid="{D5CDD505-2E9C-101B-9397-08002B2CF9AE}" pid="3" name="_dlc_DocIdItemGuid">
    <vt:lpwstr>c001c736-c1c3-4880-8a9c-3cfc182e603b</vt:lpwstr>
  </property>
</Properties>
</file>